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0" r:id="rId1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9" Type="http://schemas.openxmlformats.org/officeDocument/2006/relationships/slide" Target="slides/slide6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8438BE-CAD7-9F7A-3E5D-A9B51D62D6E7}"/>
              </a:ext>
            </a:extLst>
          </p:cNvPr>
          <p:cNvSpPr>
            <a:spLocks noGrp="1" noChangeArrowheads="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6A0514B3-69F2-4B31-9906-8157247D4F5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0275"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0" name="Rectangle 2">
            <a:extLst>
              <a:ext uri="{FF2B5EF4-FFF2-40B4-BE49-F238E27FC236}">
                <a16:creationId xmlns:a16="http://schemas.microsoft.com/office/drawing/2014/main" id="{4B8138CB-3A98-9C68-B46E-933F485B3226}"/>
              </a:ext>
            </a:extLst>
          </p:cNvPr>
          <p:cNvSpPr>
            <a:spLocks noRot="1" noChangeArrowheads="1" noTextEdit="1"/>
          </p:cNvSpPr>
          <p:nvPr>
            <p:ph type="sldImg"/>
          </p:nvPr>
        </p:nvSpPr>
        <p:spPr>
          <a:ln/>
        </p:spPr>
      </p:sp>
      <p:sp>
        <p:nvSpPr>
          <p:cNvPr id="73731" name="Rectangle 3">
            <a:extLst>
              <a:ext uri="{FF2B5EF4-FFF2-40B4-BE49-F238E27FC236}">
                <a16:creationId xmlns:a16="http://schemas.microsoft.com/office/drawing/2014/main" id="{0B4A178A-8673-5EEA-533F-39B562262940}"/>
              </a:ext>
            </a:extLst>
          </p:cNvPr>
          <p:cNvSpPr>
            <a:spLocks noGrp="1" noChangeArrowheads="1"/>
          </p:cNvSpPr>
          <p:nvPr>
            <p:ph type="body" idx="1"/>
          </p:nvPr>
        </p:nvSpPr>
        <p:spPr/>
        <p:txBody>
          <a:bodyPr/>
          <a:lstStyle/>
          <a:p>
            <a:pPr>
              <a:lnSpc>
                <a:spcPct val="80000"/>
              </a:lnSpc>
            </a:pPr>
            <a:endParaRPr lang="zh-CN" altLang="zh-CN"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2.xml"/><Relationship Id="rId2" Type="http://schemas.openxmlformats.org/officeDocument/2006/relationships/notesSlide" Target="../notesSlides/notesSlide29.xml"/><Relationship Id="rId3" Type="http://schemas.openxmlformats.org/officeDocument/2006/relationships/image" Target="../media/image217.wmf"/></Relationships>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F0F8099-9260-47C6-05DD-21B541B876D6}"/>
              </a:ext>
            </a:extLst>
          </p:cNvPr>
          <p:cNvSpPr>
            <a:spLocks noGrp="1" noChangeArrowheads="1"/>
          </p:cNvSpPr>
          <p:nvPr>
            <p:ph type="title"/>
          </p:nvPr>
        </p:nvSpPr>
        <p:spPr>
          <a:xfrm>
            <a:off x="1524000" y="350838"/>
            <a:ext cx="6858000" cy="792162"/>
          </a:xfrm>
        </p:spPr>
        <p:txBody>
          <a:bodyPr/>
          <a:lstStyle/>
          <a:p>
            <a:r>
              <a:rPr lang="en-US" altLang="zh-CN" sz="4000" b="1">
                <a:ea typeface="宋体" panose="02010600030101010101" pitchFamily="2" charset="-122"/>
              </a:rPr>
              <a:t>What pollutants are “tradable”?</a:t>
            </a:r>
          </a:p>
        </p:txBody>
      </p:sp>
      <p:sp>
        <p:nvSpPr>
          <p:cNvPr id="72707" name="Rectangle 3">
            <a:extLst>
              <a:ext uri="{FF2B5EF4-FFF2-40B4-BE49-F238E27FC236}">
                <a16:creationId xmlns:a16="http://schemas.microsoft.com/office/drawing/2014/main" id="{48E7857B-BE8A-FCC5-37D5-BD4049391B75}"/>
              </a:ext>
            </a:extLst>
          </p:cNvPr>
          <p:cNvSpPr>
            <a:spLocks noGrp="1" noChangeArrowheads="1"/>
          </p:cNvSpPr>
          <p:nvPr>
            <p:ph type="body" idx="1"/>
          </p:nvPr>
        </p:nvSpPr>
        <p:spPr>
          <a:xfrm>
            <a:off x="1524000" y="1676400"/>
            <a:ext cx="7620000" cy="4953000"/>
          </a:xfrm>
        </p:spPr>
        <p:txBody>
          <a:bodyPr/>
          <a:lstStyle/>
          <a:p>
            <a:pPr>
              <a:lnSpc>
                <a:spcPct val="90000"/>
              </a:lnSpc>
            </a:pPr>
            <a:r>
              <a:rPr lang="en-US" altLang="zh-CN" sz="2800">
                <a:ea typeface="宋体" panose="02010600030101010101" pitchFamily="2" charset="-122"/>
              </a:rPr>
              <a:t>National Policy allows trades for:</a:t>
            </a:r>
          </a:p>
          <a:p>
            <a:pPr lvl="2">
              <a:lnSpc>
                <a:spcPct val="90000"/>
              </a:lnSpc>
            </a:pPr>
            <a:r>
              <a:rPr lang="en-US" altLang="zh-CN" sz="2800">
                <a:ea typeface="宋体" panose="02010600030101010101" pitchFamily="2" charset="-122"/>
              </a:rPr>
              <a:t>Total Nitrogen</a:t>
            </a:r>
          </a:p>
          <a:p>
            <a:pPr lvl="2">
              <a:lnSpc>
                <a:spcPct val="90000"/>
              </a:lnSpc>
            </a:pPr>
            <a:r>
              <a:rPr lang="en-US" altLang="zh-CN" sz="2800">
                <a:ea typeface="宋体" panose="02010600030101010101" pitchFamily="2" charset="-122"/>
              </a:rPr>
              <a:t>Total Phosphorus</a:t>
            </a:r>
          </a:p>
          <a:p>
            <a:pPr lvl="2">
              <a:lnSpc>
                <a:spcPct val="90000"/>
              </a:lnSpc>
            </a:pPr>
            <a:r>
              <a:rPr lang="en-US" altLang="zh-CN" sz="2800">
                <a:ea typeface="宋体" panose="02010600030101010101" pitchFamily="2" charset="-122"/>
              </a:rPr>
              <a:t>Sediment</a:t>
            </a:r>
          </a:p>
          <a:p>
            <a:pPr lvl="2">
              <a:lnSpc>
                <a:spcPct val="90000"/>
              </a:lnSpc>
            </a:pPr>
            <a:r>
              <a:rPr lang="en-US" altLang="zh-CN" sz="2800">
                <a:ea typeface="宋体" panose="02010600030101010101" pitchFamily="2" charset="-122"/>
              </a:rPr>
              <a:t>Cross-pollutant trading</a:t>
            </a:r>
          </a:p>
          <a:p>
            <a:pPr lvl="2">
              <a:lnSpc>
                <a:spcPct val="90000"/>
              </a:lnSpc>
            </a:pPr>
            <a:r>
              <a:rPr lang="en-US" altLang="zh-CN" sz="2800">
                <a:ea typeface="宋体" panose="02010600030101010101" pitchFamily="2" charset="-122"/>
              </a:rPr>
              <a:t>Other pollutants?</a:t>
            </a:r>
          </a:p>
          <a:p>
            <a:pPr>
              <a:lnSpc>
                <a:spcPct val="90000"/>
              </a:lnSpc>
            </a:pPr>
            <a:r>
              <a:rPr lang="en-US" altLang="zh-CN" sz="2800">
                <a:ea typeface="宋体" panose="02010600030101010101" pitchFamily="2" charset="-122"/>
              </a:rPr>
              <a:t>National Policy does not support trades for:</a:t>
            </a:r>
          </a:p>
          <a:p>
            <a:pPr lvl="2">
              <a:lnSpc>
                <a:spcPct val="90000"/>
              </a:lnSpc>
            </a:pPr>
            <a:r>
              <a:rPr lang="en-US" altLang="zh-CN" sz="2800">
                <a:ea typeface="宋体" panose="02010600030101010101" pitchFamily="2" charset="-122"/>
              </a:rPr>
              <a:t>Persistent bioaccumulative toxics (PBTs)</a:t>
            </a:r>
          </a:p>
          <a:p>
            <a:pPr lvl="3">
              <a:lnSpc>
                <a:spcPct val="90000"/>
              </a:lnSpc>
            </a:pPr>
            <a:r>
              <a:rPr lang="en-US" altLang="zh-CN">
                <a:ea typeface="宋体" panose="02010600030101010101" pitchFamily="2" charset="-122"/>
              </a:rPr>
              <a:t>Except on a pilot basis</a:t>
            </a:r>
          </a:p>
        </p:txBody>
      </p:sp>
      <p:pic>
        <p:nvPicPr>
          <p:cNvPr id="72708" name="Picture 4">
            <a:extLst>
              <a:ext uri="{FF2B5EF4-FFF2-40B4-BE49-F238E27FC236}">
                <a16:creationId xmlns:a16="http://schemas.microsoft.com/office/drawing/2014/main" id="{C5F3C71E-9394-0A03-0FE1-9CDBEF2F4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057400"/>
            <a:ext cx="3238807" cy="222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